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33CC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909F05-6AC5-42F8-A5C3-73DC5B836985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263D162-DDF7-46D8-9841-CF16E1CEF880}">
      <dgm:prSet/>
      <dgm:spPr/>
      <dgm:t>
        <a:bodyPr/>
        <a:lstStyle/>
        <a:p>
          <a:r>
            <a:rPr lang="ru-RU" b="1"/>
            <a:t>Нормативно-правовые акты, регулирующие вопросы налогообложения имущества организаций от кадастровой стоимости</a:t>
          </a:r>
          <a:endParaRPr lang="ru-RU"/>
        </a:p>
      </dgm:t>
    </dgm:pt>
    <dgm:pt modelId="{58737922-B78B-4411-9B50-BFC3C846AAD1}" type="parTrans" cxnId="{BE5B073C-9398-4110-B1CD-FA2693523A6F}">
      <dgm:prSet/>
      <dgm:spPr/>
      <dgm:t>
        <a:bodyPr/>
        <a:lstStyle/>
        <a:p>
          <a:endParaRPr lang="ru-RU"/>
        </a:p>
      </dgm:t>
    </dgm:pt>
    <dgm:pt modelId="{9FBE7417-310D-4EC8-923D-FF733FCAC887}" type="sibTrans" cxnId="{BE5B073C-9398-4110-B1CD-FA2693523A6F}">
      <dgm:prSet/>
      <dgm:spPr/>
      <dgm:t>
        <a:bodyPr/>
        <a:lstStyle/>
        <a:p>
          <a:endParaRPr lang="ru-RU"/>
        </a:p>
      </dgm:t>
    </dgm:pt>
    <dgm:pt modelId="{CF9CB862-F653-4DB5-A866-E52497C17983}" type="pres">
      <dgm:prSet presAssocID="{43909F05-6AC5-42F8-A5C3-73DC5B836985}" presName="linear" presStyleCnt="0">
        <dgm:presLayoutVars>
          <dgm:animLvl val="lvl"/>
          <dgm:resizeHandles val="exact"/>
        </dgm:presLayoutVars>
      </dgm:prSet>
      <dgm:spPr/>
    </dgm:pt>
    <dgm:pt modelId="{C8E2D6B9-4826-4DD2-A29A-4E2AB10AEF3A}" type="pres">
      <dgm:prSet presAssocID="{1263D162-DDF7-46D8-9841-CF16E1CEF88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E5B073C-9398-4110-B1CD-FA2693523A6F}" srcId="{43909F05-6AC5-42F8-A5C3-73DC5B836985}" destId="{1263D162-DDF7-46D8-9841-CF16E1CEF880}" srcOrd="0" destOrd="0" parTransId="{58737922-B78B-4411-9B50-BFC3C846AAD1}" sibTransId="{9FBE7417-310D-4EC8-923D-FF733FCAC887}"/>
    <dgm:cxn modelId="{615D8763-AAEE-41C9-AAC7-3B367B2CF81E}" type="presOf" srcId="{43909F05-6AC5-42F8-A5C3-73DC5B836985}" destId="{CF9CB862-F653-4DB5-A866-E52497C17983}" srcOrd="0" destOrd="0" presId="urn:microsoft.com/office/officeart/2005/8/layout/vList2"/>
    <dgm:cxn modelId="{29A01EA8-C657-4ADA-A7EF-E2E57BC52BFF}" type="presOf" srcId="{1263D162-DDF7-46D8-9841-CF16E1CEF880}" destId="{C8E2D6B9-4826-4DD2-A29A-4E2AB10AEF3A}" srcOrd="0" destOrd="0" presId="urn:microsoft.com/office/officeart/2005/8/layout/vList2"/>
    <dgm:cxn modelId="{F9FC2AFA-9CFD-4BF7-8E64-FC677477B318}" type="presParOf" srcId="{CF9CB862-F653-4DB5-A866-E52497C17983}" destId="{C8E2D6B9-4826-4DD2-A29A-4E2AB10AEF3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EDF6AA-EC34-4CDD-B636-FC8707EC533E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02DC8F-5FAC-4637-A78B-8E2AA2234D1D}">
      <dgm:prSet/>
      <dgm:spPr/>
      <dgm:t>
        <a:bodyPr/>
        <a:lstStyle/>
        <a:p>
          <a:r>
            <a:rPr lang="ru-RU" b="1" dirty="0"/>
            <a:t>Виды объектов недвижимого имущества, в отношении которых </a:t>
          </a:r>
          <a:r>
            <a:rPr lang="ru-RU" b="1" i="0" baseline="0" dirty="0"/>
            <a:t>налоговая база по налогу на имущество организаций определяется как их кадастровая стоимость в соответствии со статьей 378.2 НК РФ</a:t>
          </a:r>
          <a:br>
            <a:rPr lang="ru-RU" b="1" i="0" baseline="0" dirty="0"/>
          </a:br>
          <a:r>
            <a:rPr lang="ru-RU" b="1" i="0" baseline="0" dirty="0"/>
            <a:t>и утверждается Перечень объектов.</a:t>
          </a:r>
          <a:br>
            <a:rPr lang="ru-RU" b="1" i="0" baseline="0" dirty="0"/>
          </a:br>
          <a:r>
            <a:rPr lang="ru-RU" b="0" i="0" baseline="0" dirty="0"/>
            <a:t> </a:t>
          </a:r>
          <a:endParaRPr lang="ru-RU" dirty="0"/>
        </a:p>
      </dgm:t>
    </dgm:pt>
    <dgm:pt modelId="{765A1E36-9F85-444E-8897-5B2196F72DF5}" type="parTrans" cxnId="{553F9582-C325-4A7E-B539-FBEF251242C7}">
      <dgm:prSet/>
      <dgm:spPr/>
      <dgm:t>
        <a:bodyPr/>
        <a:lstStyle/>
        <a:p>
          <a:endParaRPr lang="ru-RU"/>
        </a:p>
      </dgm:t>
    </dgm:pt>
    <dgm:pt modelId="{487092E3-0132-43C5-858B-ABD248195902}" type="sibTrans" cxnId="{553F9582-C325-4A7E-B539-FBEF251242C7}">
      <dgm:prSet/>
      <dgm:spPr/>
      <dgm:t>
        <a:bodyPr/>
        <a:lstStyle/>
        <a:p>
          <a:endParaRPr lang="ru-RU"/>
        </a:p>
      </dgm:t>
    </dgm:pt>
    <dgm:pt modelId="{AF0C388D-BC44-4772-BD1D-673BF31D6786}" type="pres">
      <dgm:prSet presAssocID="{56EDF6AA-EC34-4CDD-B636-FC8707EC533E}" presName="linear" presStyleCnt="0">
        <dgm:presLayoutVars>
          <dgm:animLvl val="lvl"/>
          <dgm:resizeHandles val="exact"/>
        </dgm:presLayoutVars>
      </dgm:prSet>
      <dgm:spPr/>
    </dgm:pt>
    <dgm:pt modelId="{D8FE99AE-1960-4355-ACC5-79AD9C966DDF}" type="pres">
      <dgm:prSet presAssocID="{C202DC8F-5FAC-4637-A78B-8E2AA2234D1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6DADA0F-4773-47B2-9EBC-AB5AC1E7A051}" type="presOf" srcId="{56EDF6AA-EC34-4CDD-B636-FC8707EC533E}" destId="{AF0C388D-BC44-4772-BD1D-673BF31D6786}" srcOrd="0" destOrd="0" presId="urn:microsoft.com/office/officeart/2005/8/layout/vList2"/>
    <dgm:cxn modelId="{553F9582-C325-4A7E-B539-FBEF251242C7}" srcId="{56EDF6AA-EC34-4CDD-B636-FC8707EC533E}" destId="{C202DC8F-5FAC-4637-A78B-8E2AA2234D1D}" srcOrd="0" destOrd="0" parTransId="{765A1E36-9F85-444E-8897-5B2196F72DF5}" sibTransId="{487092E3-0132-43C5-858B-ABD248195902}"/>
    <dgm:cxn modelId="{4B4B11A8-B775-49CF-89D7-C32FE7AA392D}" type="presOf" srcId="{C202DC8F-5FAC-4637-A78B-8E2AA2234D1D}" destId="{D8FE99AE-1960-4355-ACC5-79AD9C966DDF}" srcOrd="0" destOrd="0" presId="urn:microsoft.com/office/officeart/2005/8/layout/vList2"/>
    <dgm:cxn modelId="{1205F99D-2974-4CAD-816D-7E9204A72550}" type="presParOf" srcId="{AF0C388D-BC44-4772-BD1D-673BF31D6786}" destId="{D8FE99AE-1960-4355-ACC5-79AD9C966DD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D56D98-825B-43A5-80E8-8F2479E963C1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29F5DC6-C0D5-4088-BB12-3E31E7E0DAA2}">
      <dgm:prSet/>
      <dgm:spPr/>
      <dgm:t>
        <a:bodyPr/>
        <a:lstStyle/>
        <a:p>
          <a:r>
            <a:rPr lang="ru-RU" b="1"/>
            <a:t>Основания для включения объектов недвижимости в перечень:</a:t>
          </a:r>
          <a:endParaRPr lang="ru-RU"/>
        </a:p>
      </dgm:t>
    </dgm:pt>
    <dgm:pt modelId="{D8E7A0F0-96A0-4CF5-BB23-8FF85900E1B2}" type="parTrans" cxnId="{5AE92AF2-C4E1-4C1C-9795-EA9F5AC897D7}">
      <dgm:prSet/>
      <dgm:spPr/>
      <dgm:t>
        <a:bodyPr/>
        <a:lstStyle/>
        <a:p>
          <a:endParaRPr lang="ru-RU"/>
        </a:p>
      </dgm:t>
    </dgm:pt>
    <dgm:pt modelId="{02B764A1-284F-47F8-8910-112D0A5C8563}" type="sibTrans" cxnId="{5AE92AF2-C4E1-4C1C-9795-EA9F5AC897D7}">
      <dgm:prSet/>
      <dgm:spPr/>
      <dgm:t>
        <a:bodyPr/>
        <a:lstStyle/>
        <a:p>
          <a:endParaRPr lang="ru-RU"/>
        </a:p>
      </dgm:t>
    </dgm:pt>
    <dgm:pt modelId="{6B2263AC-CA06-46D2-B767-A729894B257A}" type="pres">
      <dgm:prSet presAssocID="{87D56D98-825B-43A5-80E8-8F2479E963C1}" presName="linear" presStyleCnt="0">
        <dgm:presLayoutVars>
          <dgm:animLvl val="lvl"/>
          <dgm:resizeHandles val="exact"/>
        </dgm:presLayoutVars>
      </dgm:prSet>
      <dgm:spPr/>
    </dgm:pt>
    <dgm:pt modelId="{4A3A95E3-6833-44E1-8B5C-AA74C8829541}" type="pres">
      <dgm:prSet presAssocID="{C29F5DC6-C0D5-4088-BB12-3E31E7E0DAA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A0FBB74-AFA1-44F3-85FD-D9B9BE6861C9}" type="presOf" srcId="{C29F5DC6-C0D5-4088-BB12-3E31E7E0DAA2}" destId="{4A3A95E3-6833-44E1-8B5C-AA74C8829541}" srcOrd="0" destOrd="0" presId="urn:microsoft.com/office/officeart/2005/8/layout/vList2"/>
    <dgm:cxn modelId="{B0AEE578-1EED-4DBB-9DC3-48E2735560A2}" type="presOf" srcId="{87D56D98-825B-43A5-80E8-8F2479E963C1}" destId="{6B2263AC-CA06-46D2-B767-A729894B257A}" srcOrd="0" destOrd="0" presId="urn:microsoft.com/office/officeart/2005/8/layout/vList2"/>
    <dgm:cxn modelId="{5AE92AF2-C4E1-4C1C-9795-EA9F5AC897D7}" srcId="{87D56D98-825B-43A5-80E8-8F2479E963C1}" destId="{C29F5DC6-C0D5-4088-BB12-3E31E7E0DAA2}" srcOrd="0" destOrd="0" parTransId="{D8E7A0F0-96A0-4CF5-BB23-8FF85900E1B2}" sibTransId="{02B764A1-284F-47F8-8910-112D0A5C8563}"/>
    <dgm:cxn modelId="{B7AFF7DB-073D-4BA0-8134-D2560A135334}" type="presParOf" srcId="{6B2263AC-CA06-46D2-B767-A729894B257A}" destId="{4A3A95E3-6833-44E1-8B5C-AA74C882954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9630CE-11DC-41EC-8CFC-8739F6A6455F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A54419-159A-4375-A83F-B37DF3AC1636}">
      <dgm:prSet/>
      <dgm:spPr/>
      <dgm:t>
        <a:bodyPr/>
        <a:lstStyle/>
        <a:p>
          <a:r>
            <a:rPr lang="ru-RU" b="1" dirty="0"/>
            <a:t>Схема организации процесса формирования Перечня объектов действующему Порядку определения вида фактического использования</a:t>
          </a:r>
          <a:endParaRPr lang="ru-RU" dirty="0"/>
        </a:p>
      </dgm:t>
    </dgm:pt>
    <dgm:pt modelId="{7EABE910-1DD4-491B-B2A6-9B5AF1D9CA9B}" type="parTrans" cxnId="{1B0F7505-2CD4-44F4-96EC-DD64CB4959A7}">
      <dgm:prSet/>
      <dgm:spPr/>
      <dgm:t>
        <a:bodyPr/>
        <a:lstStyle/>
        <a:p>
          <a:endParaRPr lang="ru-RU"/>
        </a:p>
      </dgm:t>
    </dgm:pt>
    <dgm:pt modelId="{FD347479-8253-4DE5-AD16-D2AE661BB1F6}" type="sibTrans" cxnId="{1B0F7505-2CD4-44F4-96EC-DD64CB4959A7}">
      <dgm:prSet/>
      <dgm:spPr/>
      <dgm:t>
        <a:bodyPr/>
        <a:lstStyle/>
        <a:p>
          <a:endParaRPr lang="ru-RU"/>
        </a:p>
      </dgm:t>
    </dgm:pt>
    <dgm:pt modelId="{EF231519-607B-446C-97B2-E1724BEE2626}" type="pres">
      <dgm:prSet presAssocID="{749630CE-11DC-41EC-8CFC-8739F6A6455F}" presName="linear" presStyleCnt="0">
        <dgm:presLayoutVars>
          <dgm:animLvl val="lvl"/>
          <dgm:resizeHandles val="exact"/>
        </dgm:presLayoutVars>
      </dgm:prSet>
      <dgm:spPr/>
    </dgm:pt>
    <dgm:pt modelId="{1D4587C9-9E1C-46D4-BD23-C2E07ECF4CA3}" type="pres">
      <dgm:prSet presAssocID="{DEA54419-159A-4375-A83F-B37DF3AC163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6410902-FF30-4130-B0F6-5A9CE4CCFE85}" type="presOf" srcId="{749630CE-11DC-41EC-8CFC-8739F6A6455F}" destId="{EF231519-607B-446C-97B2-E1724BEE2626}" srcOrd="0" destOrd="0" presId="urn:microsoft.com/office/officeart/2005/8/layout/vList2"/>
    <dgm:cxn modelId="{1B0F7505-2CD4-44F4-96EC-DD64CB4959A7}" srcId="{749630CE-11DC-41EC-8CFC-8739F6A6455F}" destId="{DEA54419-159A-4375-A83F-B37DF3AC1636}" srcOrd="0" destOrd="0" parTransId="{7EABE910-1DD4-491B-B2A6-9B5AF1D9CA9B}" sibTransId="{FD347479-8253-4DE5-AD16-D2AE661BB1F6}"/>
    <dgm:cxn modelId="{C68C307D-7423-4E9A-842A-64F1FA46F4C4}" type="presOf" srcId="{DEA54419-159A-4375-A83F-B37DF3AC1636}" destId="{1D4587C9-9E1C-46D4-BD23-C2E07ECF4CA3}" srcOrd="0" destOrd="0" presId="urn:microsoft.com/office/officeart/2005/8/layout/vList2"/>
    <dgm:cxn modelId="{907725FA-B312-498C-9F2A-5042F4B355FA}" type="presParOf" srcId="{EF231519-607B-446C-97B2-E1724BEE2626}" destId="{1D4587C9-9E1C-46D4-BD23-C2E07ECF4CA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394CD1-D065-4A20-9CD3-2E6096868703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C95C0B-EF76-43EA-BA23-C2943D6F5F3B}">
      <dgm:prSet/>
      <dgm:spPr/>
      <dgm:t>
        <a:bodyPr/>
        <a:lstStyle/>
        <a:p>
          <a:r>
            <a:rPr lang="ru-RU" b="1" dirty="0"/>
            <a:t>Утвержденный Перечень объектов на 2022 год</a:t>
          </a:r>
          <a:endParaRPr lang="ru-RU" dirty="0"/>
        </a:p>
      </dgm:t>
    </dgm:pt>
    <dgm:pt modelId="{395C18DE-3E96-4AE2-B40F-EC313140565F}" type="parTrans" cxnId="{23F4D2FE-4089-4E62-848C-BFAE8E662BAF}">
      <dgm:prSet/>
      <dgm:spPr/>
      <dgm:t>
        <a:bodyPr/>
        <a:lstStyle/>
        <a:p>
          <a:endParaRPr lang="ru-RU"/>
        </a:p>
      </dgm:t>
    </dgm:pt>
    <dgm:pt modelId="{B77046F1-BCA0-4397-BD75-A370B1507BAF}" type="sibTrans" cxnId="{23F4D2FE-4089-4E62-848C-BFAE8E662BAF}">
      <dgm:prSet/>
      <dgm:spPr/>
      <dgm:t>
        <a:bodyPr/>
        <a:lstStyle/>
        <a:p>
          <a:endParaRPr lang="ru-RU"/>
        </a:p>
      </dgm:t>
    </dgm:pt>
    <dgm:pt modelId="{DE755C48-B522-467F-809A-E15BAA3F8BA2}" type="pres">
      <dgm:prSet presAssocID="{F9394CD1-D065-4A20-9CD3-2E6096868703}" presName="linear" presStyleCnt="0">
        <dgm:presLayoutVars>
          <dgm:animLvl val="lvl"/>
          <dgm:resizeHandles val="exact"/>
        </dgm:presLayoutVars>
      </dgm:prSet>
      <dgm:spPr/>
    </dgm:pt>
    <dgm:pt modelId="{7B442ECA-AA85-4214-999E-17DF87EAB7E7}" type="pres">
      <dgm:prSet presAssocID="{72C95C0B-EF76-43EA-BA23-C2943D6F5F3B}" presName="parentText" presStyleLbl="node1" presStyleIdx="0" presStyleCnt="1" custLinFactNeighborX="5638" custLinFactNeighborY="-60953">
        <dgm:presLayoutVars>
          <dgm:chMax val="0"/>
          <dgm:bulletEnabled val="1"/>
        </dgm:presLayoutVars>
      </dgm:prSet>
      <dgm:spPr/>
    </dgm:pt>
  </dgm:ptLst>
  <dgm:cxnLst>
    <dgm:cxn modelId="{699E139F-9FC9-4FE3-B003-12728CF69C7E}" type="presOf" srcId="{F9394CD1-D065-4A20-9CD3-2E6096868703}" destId="{DE755C48-B522-467F-809A-E15BAA3F8BA2}" srcOrd="0" destOrd="0" presId="urn:microsoft.com/office/officeart/2005/8/layout/vList2"/>
    <dgm:cxn modelId="{4B7FB1E4-5CD4-4BB2-B575-2EFA9B7729D7}" type="presOf" srcId="{72C95C0B-EF76-43EA-BA23-C2943D6F5F3B}" destId="{7B442ECA-AA85-4214-999E-17DF87EAB7E7}" srcOrd="0" destOrd="0" presId="urn:microsoft.com/office/officeart/2005/8/layout/vList2"/>
    <dgm:cxn modelId="{23F4D2FE-4089-4E62-848C-BFAE8E662BAF}" srcId="{F9394CD1-D065-4A20-9CD3-2E6096868703}" destId="{72C95C0B-EF76-43EA-BA23-C2943D6F5F3B}" srcOrd="0" destOrd="0" parTransId="{395C18DE-3E96-4AE2-B40F-EC313140565F}" sibTransId="{B77046F1-BCA0-4397-BD75-A370B1507BAF}"/>
    <dgm:cxn modelId="{AD49D5DB-5B03-4356-B374-16EC0A5CFFC9}" type="presParOf" srcId="{DE755C48-B522-467F-809A-E15BAA3F8BA2}" destId="{7B442ECA-AA85-4214-999E-17DF87EAB7E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08DCA5E-C806-4797-833B-8093382F9CE3}" type="doc">
      <dgm:prSet loTypeId="urn:microsoft.com/office/officeart/2005/8/layout/venn1" loCatId="relationship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B3C6388-3B89-4708-8B4A-D8C9A21ABDDD}">
      <dgm:prSet/>
      <dgm:spPr/>
      <dgm:t>
        <a:bodyPr/>
        <a:lstStyle/>
        <a:p>
          <a:r>
            <a:rPr lang="ru-RU" b="1" dirty="0"/>
            <a:t>1246 объектов</a:t>
          </a:r>
        </a:p>
      </dgm:t>
    </dgm:pt>
    <dgm:pt modelId="{EEC32455-35F5-4378-940B-2F9DB2C9BA5F}" type="parTrans" cxnId="{7D006C78-9660-4D0E-86B2-CB095235250F}">
      <dgm:prSet/>
      <dgm:spPr/>
      <dgm:t>
        <a:bodyPr/>
        <a:lstStyle/>
        <a:p>
          <a:endParaRPr lang="ru-RU"/>
        </a:p>
      </dgm:t>
    </dgm:pt>
    <dgm:pt modelId="{77EA15F0-14FF-48E2-9717-ECEFA4C7788C}" type="sibTrans" cxnId="{7D006C78-9660-4D0E-86B2-CB095235250F}">
      <dgm:prSet/>
      <dgm:spPr/>
      <dgm:t>
        <a:bodyPr/>
        <a:lstStyle/>
        <a:p>
          <a:endParaRPr lang="ru-RU"/>
        </a:p>
      </dgm:t>
    </dgm:pt>
    <dgm:pt modelId="{2F1B6C01-F629-457A-AB1C-883CB3F7304D}" type="pres">
      <dgm:prSet presAssocID="{C08DCA5E-C806-4797-833B-8093382F9CE3}" presName="compositeShape" presStyleCnt="0">
        <dgm:presLayoutVars>
          <dgm:chMax val="7"/>
          <dgm:dir/>
          <dgm:resizeHandles val="exact"/>
        </dgm:presLayoutVars>
      </dgm:prSet>
      <dgm:spPr/>
    </dgm:pt>
    <dgm:pt modelId="{6B57287D-F401-4E19-97CE-2DCDE2ECBB9D}" type="pres">
      <dgm:prSet presAssocID="{2B3C6388-3B89-4708-8B4A-D8C9A21ABDDD}" presName="circ1TxSh" presStyleLbl="vennNode1" presStyleIdx="0" presStyleCnt="1"/>
      <dgm:spPr/>
    </dgm:pt>
  </dgm:ptLst>
  <dgm:cxnLst>
    <dgm:cxn modelId="{411D801D-D64B-417C-AEF2-117502F32ABD}" type="presOf" srcId="{C08DCA5E-C806-4797-833B-8093382F9CE3}" destId="{2F1B6C01-F629-457A-AB1C-883CB3F7304D}" srcOrd="0" destOrd="0" presId="urn:microsoft.com/office/officeart/2005/8/layout/venn1"/>
    <dgm:cxn modelId="{7D006C78-9660-4D0E-86B2-CB095235250F}" srcId="{C08DCA5E-C806-4797-833B-8093382F9CE3}" destId="{2B3C6388-3B89-4708-8B4A-D8C9A21ABDDD}" srcOrd="0" destOrd="0" parTransId="{EEC32455-35F5-4378-940B-2F9DB2C9BA5F}" sibTransId="{77EA15F0-14FF-48E2-9717-ECEFA4C7788C}"/>
    <dgm:cxn modelId="{1EAFEC80-F12D-4BAB-993C-9A91CCC3FE51}" type="presOf" srcId="{2B3C6388-3B89-4708-8B4A-D8C9A21ABDDD}" destId="{6B57287D-F401-4E19-97CE-2DCDE2ECBB9D}" srcOrd="0" destOrd="0" presId="urn:microsoft.com/office/officeart/2005/8/layout/venn1"/>
    <dgm:cxn modelId="{D830EF70-F70A-44CF-9F2A-0E75282E20D2}" type="presParOf" srcId="{2F1B6C01-F629-457A-AB1C-883CB3F7304D}" destId="{6B57287D-F401-4E19-97CE-2DCDE2ECBB9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7BDC0C9-DAE3-4830-A5E3-8A9EB173C226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227D2EE-3F7C-4000-98AC-E6E2FEDE66C1}">
      <dgm:prSet/>
      <dgm:spPr/>
      <dgm:t>
        <a:bodyPr/>
        <a:lstStyle/>
        <a:p>
          <a:pPr algn="r"/>
          <a:r>
            <a:rPr lang="ru-RU" dirty="0"/>
            <a:t>Исключение из перечня объектов </a:t>
          </a:r>
        </a:p>
      </dgm:t>
    </dgm:pt>
    <dgm:pt modelId="{D8A56FDC-F6A5-4608-A887-925EB6A9E72D}" type="parTrans" cxnId="{06D4539D-3F92-4E90-A979-9C604EAC3679}">
      <dgm:prSet/>
      <dgm:spPr/>
      <dgm:t>
        <a:bodyPr/>
        <a:lstStyle/>
        <a:p>
          <a:endParaRPr lang="ru-RU"/>
        </a:p>
      </dgm:t>
    </dgm:pt>
    <dgm:pt modelId="{EC810CFD-4A24-46E7-BFA5-605EE39AF933}" type="sibTrans" cxnId="{06D4539D-3F92-4E90-A979-9C604EAC3679}">
      <dgm:prSet/>
      <dgm:spPr/>
      <dgm:t>
        <a:bodyPr/>
        <a:lstStyle/>
        <a:p>
          <a:endParaRPr lang="ru-RU"/>
        </a:p>
      </dgm:t>
    </dgm:pt>
    <dgm:pt modelId="{299AEDED-ED95-4DDD-9638-B717C7642183}" type="pres">
      <dgm:prSet presAssocID="{67BDC0C9-DAE3-4830-A5E3-8A9EB173C226}" presName="linear" presStyleCnt="0">
        <dgm:presLayoutVars>
          <dgm:animLvl val="lvl"/>
          <dgm:resizeHandles val="exact"/>
        </dgm:presLayoutVars>
      </dgm:prSet>
      <dgm:spPr/>
    </dgm:pt>
    <dgm:pt modelId="{20CC4870-3CA5-4495-AE48-6890D699B63A}" type="pres">
      <dgm:prSet presAssocID="{5227D2EE-3F7C-4000-98AC-E6E2FEDE66C1}" presName="parentText" presStyleLbl="node1" presStyleIdx="0" presStyleCnt="1" custLinFactNeighborX="21654" custLinFactNeighborY="45122">
        <dgm:presLayoutVars>
          <dgm:chMax val="0"/>
          <dgm:bulletEnabled val="1"/>
        </dgm:presLayoutVars>
      </dgm:prSet>
      <dgm:spPr/>
    </dgm:pt>
  </dgm:ptLst>
  <dgm:cxnLst>
    <dgm:cxn modelId="{B56AB581-766D-47CC-A483-82FE604622D5}" type="presOf" srcId="{5227D2EE-3F7C-4000-98AC-E6E2FEDE66C1}" destId="{20CC4870-3CA5-4495-AE48-6890D699B63A}" srcOrd="0" destOrd="0" presId="urn:microsoft.com/office/officeart/2005/8/layout/vList2"/>
    <dgm:cxn modelId="{06D4539D-3F92-4E90-A979-9C604EAC3679}" srcId="{67BDC0C9-DAE3-4830-A5E3-8A9EB173C226}" destId="{5227D2EE-3F7C-4000-98AC-E6E2FEDE66C1}" srcOrd="0" destOrd="0" parTransId="{D8A56FDC-F6A5-4608-A887-925EB6A9E72D}" sibTransId="{EC810CFD-4A24-46E7-BFA5-605EE39AF933}"/>
    <dgm:cxn modelId="{32D888B6-F563-47D0-BB36-6FEC59AF2B79}" type="presOf" srcId="{67BDC0C9-DAE3-4830-A5E3-8A9EB173C226}" destId="{299AEDED-ED95-4DDD-9638-B717C7642183}" srcOrd="0" destOrd="0" presId="urn:microsoft.com/office/officeart/2005/8/layout/vList2"/>
    <dgm:cxn modelId="{534CD147-84AD-4504-9523-52A8B6F7976F}" type="presParOf" srcId="{299AEDED-ED95-4DDD-9638-B717C7642183}" destId="{20CC4870-3CA5-4495-AE48-6890D699B63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9913423-C6B3-4CD3-BD1E-8D2A2774BE79}" type="doc">
      <dgm:prSet loTypeId="urn:microsoft.com/office/officeart/2005/8/layout/vList2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20FD2025-DD06-4B88-B737-3B7A0D4C1770}">
      <dgm:prSet custT="1"/>
      <dgm:spPr/>
      <dgm:t>
        <a:bodyPr/>
        <a:lstStyle/>
        <a:p>
          <a:r>
            <a:rPr lang="ru-RU" sz="2000" dirty="0"/>
            <a:t>В период до утверждения Перечня объектов</a:t>
          </a:r>
        </a:p>
      </dgm:t>
    </dgm:pt>
    <dgm:pt modelId="{E53EFEA0-5630-41E6-AF24-09439B15076C}" type="parTrans" cxnId="{8A1B1C73-216F-4581-9E8D-FB61254CD172}">
      <dgm:prSet/>
      <dgm:spPr/>
      <dgm:t>
        <a:bodyPr/>
        <a:lstStyle/>
        <a:p>
          <a:endParaRPr lang="ru-RU"/>
        </a:p>
      </dgm:t>
    </dgm:pt>
    <dgm:pt modelId="{262F69B8-6170-4557-ABEE-917B9CAA0251}" type="sibTrans" cxnId="{8A1B1C73-216F-4581-9E8D-FB61254CD172}">
      <dgm:prSet/>
      <dgm:spPr/>
      <dgm:t>
        <a:bodyPr/>
        <a:lstStyle/>
        <a:p>
          <a:endParaRPr lang="ru-RU"/>
        </a:p>
      </dgm:t>
    </dgm:pt>
    <dgm:pt modelId="{624E0E0A-978C-47ED-8214-13F420FB6BCC}">
      <dgm:prSet custT="1"/>
      <dgm:spPr/>
      <dgm:t>
        <a:bodyPr/>
        <a:lstStyle/>
        <a:p>
          <a:r>
            <a:rPr lang="ru-RU" sz="2000" dirty="0"/>
            <a:t>В соответствии с п. 30 Порядка определения вида фактического использования:</a:t>
          </a:r>
        </a:p>
        <a:p>
          <a:endParaRPr lang="ru-RU" sz="2000" dirty="0"/>
        </a:p>
      </dgm:t>
    </dgm:pt>
    <dgm:pt modelId="{AECC58BE-A62D-49BB-B903-1BF64260E23E}" type="parTrans" cxnId="{3414F534-9224-47ED-B4CE-BB0A9EFACD03}">
      <dgm:prSet/>
      <dgm:spPr/>
      <dgm:t>
        <a:bodyPr/>
        <a:lstStyle/>
        <a:p>
          <a:endParaRPr lang="ru-RU"/>
        </a:p>
      </dgm:t>
    </dgm:pt>
    <dgm:pt modelId="{439985D4-655E-4753-A903-E7E6F122C90B}" type="sibTrans" cxnId="{3414F534-9224-47ED-B4CE-BB0A9EFACD03}">
      <dgm:prSet/>
      <dgm:spPr/>
      <dgm:t>
        <a:bodyPr/>
        <a:lstStyle/>
        <a:p>
          <a:endParaRPr lang="ru-RU"/>
        </a:p>
      </dgm:t>
    </dgm:pt>
    <dgm:pt modelId="{794CC21B-E050-475D-BC91-82AE2A3C5024}">
      <dgm:prSet custT="1"/>
      <dgm:spPr/>
      <dgm:t>
        <a:bodyPr/>
        <a:lstStyle/>
        <a:p>
          <a:r>
            <a:rPr lang="ru-RU" sz="1800" dirty="0"/>
            <a:t>В случае несогласия с включением или невключением соответствующих Объектов в Предварительный список объектов либо Предполагаемый список объектов, несогласия с результатами обследования правообладатель вправе до 10 ноября года, предшествующего очередному налоговому периоду, подать в ДИЗО  письменное обращение о пересмотре вида фактического использования Объекта (лично или посредством почтового отправления).</a:t>
          </a:r>
        </a:p>
      </dgm:t>
    </dgm:pt>
    <dgm:pt modelId="{7B304D58-C539-4C4B-BF0D-EA9A722E34B4}" type="parTrans" cxnId="{B4556153-CB1D-4D9F-9E2B-00162597E8BB}">
      <dgm:prSet/>
      <dgm:spPr/>
      <dgm:t>
        <a:bodyPr/>
        <a:lstStyle/>
        <a:p>
          <a:endParaRPr lang="ru-RU"/>
        </a:p>
      </dgm:t>
    </dgm:pt>
    <dgm:pt modelId="{B5404D86-B946-48AF-97C8-CBEF9BD73DAD}" type="sibTrans" cxnId="{B4556153-CB1D-4D9F-9E2B-00162597E8BB}">
      <dgm:prSet/>
      <dgm:spPr/>
      <dgm:t>
        <a:bodyPr/>
        <a:lstStyle/>
        <a:p>
          <a:endParaRPr lang="ru-RU"/>
        </a:p>
      </dgm:t>
    </dgm:pt>
    <dgm:pt modelId="{BDB106C0-58C4-4A7F-8CA5-7276C3815FEE}" type="pres">
      <dgm:prSet presAssocID="{99913423-C6B3-4CD3-BD1E-8D2A2774BE79}" presName="linear" presStyleCnt="0">
        <dgm:presLayoutVars>
          <dgm:animLvl val="lvl"/>
          <dgm:resizeHandles val="exact"/>
        </dgm:presLayoutVars>
      </dgm:prSet>
      <dgm:spPr/>
    </dgm:pt>
    <dgm:pt modelId="{30ABAE6B-B959-4826-AB75-500C8C0F585C}" type="pres">
      <dgm:prSet presAssocID="{20FD2025-DD06-4B88-B737-3B7A0D4C1770}" presName="parentText" presStyleLbl="node1" presStyleIdx="0" presStyleCnt="3" custScaleY="43280">
        <dgm:presLayoutVars>
          <dgm:chMax val="0"/>
          <dgm:bulletEnabled val="1"/>
        </dgm:presLayoutVars>
      </dgm:prSet>
      <dgm:spPr/>
    </dgm:pt>
    <dgm:pt modelId="{97638B26-85E4-450F-A32C-016C230688F5}" type="pres">
      <dgm:prSet presAssocID="{262F69B8-6170-4557-ABEE-917B9CAA0251}" presName="spacer" presStyleCnt="0"/>
      <dgm:spPr/>
    </dgm:pt>
    <dgm:pt modelId="{8606E5EB-06B4-4AC2-894A-3C6F971912D9}" type="pres">
      <dgm:prSet presAssocID="{624E0E0A-978C-47ED-8214-13F420FB6BCC}" presName="parentText" presStyleLbl="node1" presStyleIdx="1" presStyleCnt="3" custScaleY="51687">
        <dgm:presLayoutVars>
          <dgm:chMax val="0"/>
          <dgm:bulletEnabled val="1"/>
        </dgm:presLayoutVars>
      </dgm:prSet>
      <dgm:spPr/>
    </dgm:pt>
    <dgm:pt modelId="{D83BF755-B5AB-4E3D-A285-BDD268127674}" type="pres">
      <dgm:prSet presAssocID="{439985D4-655E-4753-A903-E7E6F122C90B}" presName="spacer" presStyleCnt="0"/>
      <dgm:spPr/>
    </dgm:pt>
    <dgm:pt modelId="{9C36CA6F-BE3A-41F7-93D6-C5184B17330A}" type="pres">
      <dgm:prSet presAssocID="{794CC21B-E050-475D-BC91-82AE2A3C5024}" presName="parentText" presStyleLbl="node1" presStyleIdx="2" presStyleCnt="3" custScaleY="128279">
        <dgm:presLayoutVars>
          <dgm:chMax val="0"/>
          <dgm:bulletEnabled val="1"/>
        </dgm:presLayoutVars>
      </dgm:prSet>
      <dgm:spPr/>
    </dgm:pt>
  </dgm:ptLst>
  <dgm:cxnLst>
    <dgm:cxn modelId="{3414F534-9224-47ED-B4CE-BB0A9EFACD03}" srcId="{99913423-C6B3-4CD3-BD1E-8D2A2774BE79}" destId="{624E0E0A-978C-47ED-8214-13F420FB6BCC}" srcOrd="1" destOrd="0" parTransId="{AECC58BE-A62D-49BB-B903-1BF64260E23E}" sibTransId="{439985D4-655E-4753-A903-E7E6F122C90B}"/>
    <dgm:cxn modelId="{A79D336C-12C3-414A-AE31-ECD8C19A3BEE}" type="presOf" srcId="{99913423-C6B3-4CD3-BD1E-8D2A2774BE79}" destId="{BDB106C0-58C4-4A7F-8CA5-7276C3815FEE}" srcOrd="0" destOrd="0" presId="urn:microsoft.com/office/officeart/2005/8/layout/vList2"/>
    <dgm:cxn modelId="{8A1B1C73-216F-4581-9E8D-FB61254CD172}" srcId="{99913423-C6B3-4CD3-BD1E-8D2A2774BE79}" destId="{20FD2025-DD06-4B88-B737-3B7A0D4C1770}" srcOrd="0" destOrd="0" parTransId="{E53EFEA0-5630-41E6-AF24-09439B15076C}" sibTransId="{262F69B8-6170-4557-ABEE-917B9CAA0251}"/>
    <dgm:cxn modelId="{B4556153-CB1D-4D9F-9E2B-00162597E8BB}" srcId="{99913423-C6B3-4CD3-BD1E-8D2A2774BE79}" destId="{794CC21B-E050-475D-BC91-82AE2A3C5024}" srcOrd="2" destOrd="0" parTransId="{7B304D58-C539-4C4B-BF0D-EA9A722E34B4}" sibTransId="{B5404D86-B946-48AF-97C8-CBEF9BD73DAD}"/>
    <dgm:cxn modelId="{5BF9DC87-D6D6-45F4-9BC0-59E851CE54CF}" type="presOf" srcId="{794CC21B-E050-475D-BC91-82AE2A3C5024}" destId="{9C36CA6F-BE3A-41F7-93D6-C5184B17330A}" srcOrd="0" destOrd="0" presId="urn:microsoft.com/office/officeart/2005/8/layout/vList2"/>
    <dgm:cxn modelId="{4CB7DA8F-1E23-4059-834A-A4C16EDA465D}" type="presOf" srcId="{624E0E0A-978C-47ED-8214-13F420FB6BCC}" destId="{8606E5EB-06B4-4AC2-894A-3C6F971912D9}" srcOrd="0" destOrd="0" presId="urn:microsoft.com/office/officeart/2005/8/layout/vList2"/>
    <dgm:cxn modelId="{9E398DD7-606C-4C3B-AD51-DBFE67AB61FA}" type="presOf" srcId="{20FD2025-DD06-4B88-B737-3B7A0D4C1770}" destId="{30ABAE6B-B959-4826-AB75-500C8C0F585C}" srcOrd="0" destOrd="0" presId="urn:microsoft.com/office/officeart/2005/8/layout/vList2"/>
    <dgm:cxn modelId="{F6AEEA13-4515-4968-B67C-6CE82285AD60}" type="presParOf" srcId="{BDB106C0-58C4-4A7F-8CA5-7276C3815FEE}" destId="{30ABAE6B-B959-4826-AB75-500C8C0F585C}" srcOrd="0" destOrd="0" presId="urn:microsoft.com/office/officeart/2005/8/layout/vList2"/>
    <dgm:cxn modelId="{EE00B3EC-CCC4-4697-B5EA-861D446DA5A9}" type="presParOf" srcId="{BDB106C0-58C4-4A7F-8CA5-7276C3815FEE}" destId="{97638B26-85E4-450F-A32C-016C230688F5}" srcOrd="1" destOrd="0" presId="urn:microsoft.com/office/officeart/2005/8/layout/vList2"/>
    <dgm:cxn modelId="{EDB48331-6D13-4D0C-89E1-80978A29AD04}" type="presParOf" srcId="{BDB106C0-58C4-4A7F-8CA5-7276C3815FEE}" destId="{8606E5EB-06B4-4AC2-894A-3C6F971912D9}" srcOrd="2" destOrd="0" presId="urn:microsoft.com/office/officeart/2005/8/layout/vList2"/>
    <dgm:cxn modelId="{6A5893D0-4283-4BCC-BE8C-B7791595DFCD}" type="presParOf" srcId="{BDB106C0-58C4-4A7F-8CA5-7276C3815FEE}" destId="{D83BF755-B5AB-4E3D-A285-BDD268127674}" srcOrd="3" destOrd="0" presId="urn:microsoft.com/office/officeart/2005/8/layout/vList2"/>
    <dgm:cxn modelId="{54933396-1651-41B7-B9EE-113291E62DD7}" type="presParOf" srcId="{BDB106C0-58C4-4A7F-8CA5-7276C3815FEE}" destId="{9C36CA6F-BE3A-41F7-93D6-C5184B17330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5BB079C-A10A-42A6-AE56-6241B2BECAA6}" type="doc">
      <dgm:prSet loTypeId="urn:microsoft.com/office/officeart/2005/8/layout/vList2" loCatId="list" qsTypeId="urn:microsoft.com/office/officeart/2005/8/quickstyle/simple3" qsCatId="simple" csTypeId="urn:microsoft.com/office/officeart/2005/8/colors/accent1_3" csCatId="accent1"/>
      <dgm:spPr/>
      <dgm:t>
        <a:bodyPr/>
        <a:lstStyle/>
        <a:p>
          <a:endParaRPr lang="ru-RU"/>
        </a:p>
      </dgm:t>
    </dgm:pt>
    <dgm:pt modelId="{07780004-D74F-4A07-B595-A984A8EA1D1E}">
      <dgm:prSet/>
      <dgm:spPr/>
      <dgm:t>
        <a:bodyPr/>
        <a:lstStyle/>
        <a:p>
          <a:r>
            <a:rPr lang="ru-RU" b="1" dirty="0"/>
            <a:t>После утверждения Перечня объектов</a:t>
          </a:r>
          <a:endParaRPr lang="ru-RU" dirty="0"/>
        </a:p>
      </dgm:t>
    </dgm:pt>
    <dgm:pt modelId="{044BF31F-04BF-4449-AFFD-82B37B036A8F}" type="parTrans" cxnId="{1009B512-79C5-4AF3-8E40-D283DE93A2A0}">
      <dgm:prSet/>
      <dgm:spPr/>
      <dgm:t>
        <a:bodyPr/>
        <a:lstStyle/>
        <a:p>
          <a:endParaRPr lang="ru-RU"/>
        </a:p>
      </dgm:t>
    </dgm:pt>
    <dgm:pt modelId="{C1306DD2-5B73-46CC-9DC4-F4D8C96235DF}" type="sibTrans" cxnId="{1009B512-79C5-4AF3-8E40-D283DE93A2A0}">
      <dgm:prSet/>
      <dgm:spPr/>
      <dgm:t>
        <a:bodyPr/>
        <a:lstStyle/>
        <a:p>
          <a:endParaRPr lang="ru-RU"/>
        </a:p>
      </dgm:t>
    </dgm:pt>
    <dgm:pt modelId="{2A79A5B4-9C9B-4A9F-922C-8A77FF25387A}">
      <dgm:prSet/>
      <dgm:spPr/>
      <dgm:t>
        <a:bodyPr/>
        <a:lstStyle/>
        <a:p>
          <a:r>
            <a:rPr lang="ru-RU" dirty="0"/>
            <a:t>Законодательством РФ и нормативно-правовыми актами г. Севастополя вопрос исключения из утвержденного Перечня объектов не урегулирован.</a:t>
          </a:r>
        </a:p>
      </dgm:t>
    </dgm:pt>
    <dgm:pt modelId="{B9D8BD09-0338-4B30-B239-AE81F2F2E026}" type="parTrans" cxnId="{758B5852-9120-4E50-AAF4-2FAEDDEB2DF9}">
      <dgm:prSet/>
      <dgm:spPr/>
      <dgm:t>
        <a:bodyPr/>
        <a:lstStyle/>
        <a:p>
          <a:endParaRPr lang="ru-RU"/>
        </a:p>
      </dgm:t>
    </dgm:pt>
    <dgm:pt modelId="{3F9EA24B-54C5-4550-92C6-0635064C00F6}" type="sibTrans" cxnId="{758B5852-9120-4E50-AAF4-2FAEDDEB2DF9}">
      <dgm:prSet/>
      <dgm:spPr/>
      <dgm:t>
        <a:bodyPr/>
        <a:lstStyle/>
        <a:p>
          <a:endParaRPr lang="ru-RU"/>
        </a:p>
      </dgm:t>
    </dgm:pt>
    <dgm:pt modelId="{B4FE8CF2-856D-4649-83DF-B49637D989E7}">
      <dgm:prSet/>
      <dgm:spPr/>
      <dgm:t>
        <a:bodyPr/>
        <a:lstStyle/>
        <a:p>
          <a:r>
            <a:rPr lang="ru-RU" b="0" i="0" dirty="0"/>
            <a:t>Собственник вправе обратиться в суд с административным иском в части признания недействующим пункта Перечня объектов.</a:t>
          </a:r>
          <a:endParaRPr lang="ru-RU" dirty="0"/>
        </a:p>
      </dgm:t>
    </dgm:pt>
    <dgm:pt modelId="{B18447AD-4B98-415C-9541-9D4181EDC409}" type="parTrans" cxnId="{9DE6D389-47B3-4B06-B245-8F2E1E349902}">
      <dgm:prSet/>
      <dgm:spPr/>
      <dgm:t>
        <a:bodyPr/>
        <a:lstStyle/>
        <a:p>
          <a:endParaRPr lang="ru-RU"/>
        </a:p>
      </dgm:t>
    </dgm:pt>
    <dgm:pt modelId="{D82B4B02-73F8-4E57-A208-2F36D9B78B78}" type="sibTrans" cxnId="{9DE6D389-47B3-4B06-B245-8F2E1E349902}">
      <dgm:prSet/>
      <dgm:spPr/>
      <dgm:t>
        <a:bodyPr/>
        <a:lstStyle/>
        <a:p>
          <a:endParaRPr lang="ru-RU"/>
        </a:p>
      </dgm:t>
    </dgm:pt>
    <dgm:pt modelId="{BD5120D9-C2D7-4380-8EBA-671C5CF32E0D}" type="pres">
      <dgm:prSet presAssocID="{E5BB079C-A10A-42A6-AE56-6241B2BECAA6}" presName="linear" presStyleCnt="0">
        <dgm:presLayoutVars>
          <dgm:animLvl val="lvl"/>
          <dgm:resizeHandles val="exact"/>
        </dgm:presLayoutVars>
      </dgm:prSet>
      <dgm:spPr/>
    </dgm:pt>
    <dgm:pt modelId="{B62D05A0-BCC0-4E6B-9323-ED116DC33564}" type="pres">
      <dgm:prSet presAssocID="{07780004-D74F-4A07-B595-A984A8EA1D1E}" presName="parentText" presStyleLbl="node1" presStyleIdx="0" presStyleCnt="3" custLinFactNeighborX="8312" custLinFactNeighborY="48547">
        <dgm:presLayoutVars>
          <dgm:chMax val="0"/>
          <dgm:bulletEnabled val="1"/>
        </dgm:presLayoutVars>
      </dgm:prSet>
      <dgm:spPr/>
    </dgm:pt>
    <dgm:pt modelId="{41B11AE7-54C2-4165-A4BC-7477DAD101BA}" type="pres">
      <dgm:prSet presAssocID="{C1306DD2-5B73-46CC-9DC4-F4D8C96235DF}" presName="spacer" presStyleCnt="0"/>
      <dgm:spPr/>
    </dgm:pt>
    <dgm:pt modelId="{5433D047-AB75-4DD7-94E8-CB32C40C936A}" type="pres">
      <dgm:prSet presAssocID="{2A79A5B4-9C9B-4A9F-922C-8A77FF25387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32102F1-FF99-4C89-8754-B013C9D650E1}" type="pres">
      <dgm:prSet presAssocID="{3F9EA24B-54C5-4550-92C6-0635064C00F6}" presName="spacer" presStyleCnt="0"/>
      <dgm:spPr/>
    </dgm:pt>
    <dgm:pt modelId="{79EBF1D7-5B5C-43C3-A202-AFEA98A1D660}" type="pres">
      <dgm:prSet presAssocID="{B4FE8CF2-856D-4649-83DF-B49637D989E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009B512-79C5-4AF3-8E40-D283DE93A2A0}" srcId="{E5BB079C-A10A-42A6-AE56-6241B2BECAA6}" destId="{07780004-D74F-4A07-B595-A984A8EA1D1E}" srcOrd="0" destOrd="0" parTransId="{044BF31F-04BF-4449-AFFD-82B37B036A8F}" sibTransId="{C1306DD2-5B73-46CC-9DC4-F4D8C96235DF}"/>
    <dgm:cxn modelId="{3A922E67-FD82-4B8B-8E86-20B2E2A7435D}" type="presOf" srcId="{E5BB079C-A10A-42A6-AE56-6241B2BECAA6}" destId="{BD5120D9-C2D7-4380-8EBA-671C5CF32E0D}" srcOrd="0" destOrd="0" presId="urn:microsoft.com/office/officeart/2005/8/layout/vList2"/>
    <dgm:cxn modelId="{758B5852-9120-4E50-AAF4-2FAEDDEB2DF9}" srcId="{E5BB079C-A10A-42A6-AE56-6241B2BECAA6}" destId="{2A79A5B4-9C9B-4A9F-922C-8A77FF25387A}" srcOrd="1" destOrd="0" parTransId="{B9D8BD09-0338-4B30-B239-AE81F2F2E026}" sibTransId="{3F9EA24B-54C5-4550-92C6-0635064C00F6}"/>
    <dgm:cxn modelId="{9DE6D389-47B3-4B06-B245-8F2E1E349902}" srcId="{E5BB079C-A10A-42A6-AE56-6241B2BECAA6}" destId="{B4FE8CF2-856D-4649-83DF-B49637D989E7}" srcOrd="2" destOrd="0" parTransId="{B18447AD-4B98-415C-9541-9D4181EDC409}" sibTransId="{D82B4B02-73F8-4E57-A208-2F36D9B78B78}"/>
    <dgm:cxn modelId="{FAF0E794-AB1F-4D0C-9AD9-F232A4A7F48C}" type="presOf" srcId="{07780004-D74F-4A07-B595-A984A8EA1D1E}" destId="{B62D05A0-BCC0-4E6B-9323-ED116DC33564}" srcOrd="0" destOrd="0" presId="urn:microsoft.com/office/officeart/2005/8/layout/vList2"/>
    <dgm:cxn modelId="{E4754FCD-F4FF-452E-B89E-B326404AF9F7}" type="presOf" srcId="{B4FE8CF2-856D-4649-83DF-B49637D989E7}" destId="{79EBF1D7-5B5C-43C3-A202-AFEA98A1D660}" srcOrd="0" destOrd="0" presId="urn:microsoft.com/office/officeart/2005/8/layout/vList2"/>
    <dgm:cxn modelId="{A0873AEB-F231-48CD-B336-8F55FD63BBCA}" type="presOf" srcId="{2A79A5B4-9C9B-4A9F-922C-8A77FF25387A}" destId="{5433D047-AB75-4DD7-94E8-CB32C40C936A}" srcOrd="0" destOrd="0" presId="urn:microsoft.com/office/officeart/2005/8/layout/vList2"/>
    <dgm:cxn modelId="{001D7435-7787-42CB-B943-78956201C4B6}" type="presParOf" srcId="{BD5120D9-C2D7-4380-8EBA-671C5CF32E0D}" destId="{B62D05A0-BCC0-4E6B-9323-ED116DC33564}" srcOrd="0" destOrd="0" presId="urn:microsoft.com/office/officeart/2005/8/layout/vList2"/>
    <dgm:cxn modelId="{17255105-6A05-4562-B46A-ECDFC252E4FD}" type="presParOf" srcId="{BD5120D9-C2D7-4380-8EBA-671C5CF32E0D}" destId="{41B11AE7-54C2-4165-A4BC-7477DAD101BA}" srcOrd="1" destOrd="0" presId="urn:microsoft.com/office/officeart/2005/8/layout/vList2"/>
    <dgm:cxn modelId="{E21084E7-8225-4927-AB31-FD258056C035}" type="presParOf" srcId="{BD5120D9-C2D7-4380-8EBA-671C5CF32E0D}" destId="{5433D047-AB75-4DD7-94E8-CB32C40C936A}" srcOrd="2" destOrd="0" presId="urn:microsoft.com/office/officeart/2005/8/layout/vList2"/>
    <dgm:cxn modelId="{BF5119E5-7D0D-42B5-98BC-08641213BE0A}" type="presParOf" srcId="{BD5120D9-C2D7-4380-8EBA-671C5CF32E0D}" destId="{532102F1-FF99-4C89-8754-B013C9D650E1}" srcOrd="3" destOrd="0" presId="urn:microsoft.com/office/officeart/2005/8/layout/vList2"/>
    <dgm:cxn modelId="{8A3A4F62-D093-42D1-BAC6-07CC4986F81A}" type="presParOf" srcId="{BD5120D9-C2D7-4380-8EBA-671C5CF32E0D}" destId="{79EBF1D7-5B5C-43C3-A202-AFEA98A1D66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2D6B9-4826-4DD2-A29A-4E2AB10AEF3A}">
      <dsp:nvSpPr>
        <dsp:cNvPr id="0" name=""/>
        <dsp:cNvSpPr/>
      </dsp:nvSpPr>
      <dsp:spPr>
        <a:xfrm>
          <a:off x="0" y="21103"/>
          <a:ext cx="9923646" cy="164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b="1" kern="1200"/>
            <a:t>Нормативно-правовые акты, регулирующие вопросы налогообложения имущества организаций от кадастровой стоимости</a:t>
          </a:r>
          <a:endParaRPr lang="ru-RU" sz="3000" kern="1200"/>
        </a:p>
      </dsp:txBody>
      <dsp:txXfrm>
        <a:off x="80532" y="101635"/>
        <a:ext cx="9762582" cy="14886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FE99AE-1960-4355-ACC5-79AD9C966DDF}">
      <dsp:nvSpPr>
        <dsp:cNvPr id="0" name=""/>
        <dsp:cNvSpPr/>
      </dsp:nvSpPr>
      <dsp:spPr>
        <a:xfrm>
          <a:off x="0" y="230457"/>
          <a:ext cx="9964123" cy="1904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/>
            <a:t>Виды объектов недвижимого имущества, в отношении которых </a:t>
          </a:r>
          <a:r>
            <a:rPr lang="ru-RU" sz="2200" b="1" i="0" kern="1200" baseline="0" dirty="0"/>
            <a:t>налоговая база по налогу на имущество организаций определяется как их кадастровая стоимость в соответствии со статьей 378.2 НК РФ</a:t>
          </a:r>
          <a:br>
            <a:rPr lang="ru-RU" sz="2200" b="1" i="0" kern="1200" baseline="0" dirty="0"/>
          </a:br>
          <a:r>
            <a:rPr lang="ru-RU" sz="2200" b="1" i="0" kern="1200" baseline="0" dirty="0"/>
            <a:t>и утверждается Перечень объектов.</a:t>
          </a:r>
          <a:br>
            <a:rPr lang="ru-RU" sz="2200" b="1" i="0" kern="1200" baseline="0" dirty="0"/>
          </a:br>
          <a:r>
            <a:rPr lang="ru-RU" sz="2200" b="0" i="0" kern="1200" baseline="0" dirty="0"/>
            <a:t> </a:t>
          </a:r>
          <a:endParaRPr lang="ru-RU" sz="2200" kern="1200" dirty="0"/>
        </a:p>
      </dsp:txBody>
      <dsp:txXfrm>
        <a:off x="92983" y="323440"/>
        <a:ext cx="9778157" cy="17187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3A95E3-6833-44E1-8B5C-AA74C8829541}">
      <dsp:nvSpPr>
        <dsp:cNvPr id="0" name=""/>
        <dsp:cNvSpPr/>
      </dsp:nvSpPr>
      <dsp:spPr>
        <a:xfrm>
          <a:off x="0" y="57383"/>
          <a:ext cx="8534400" cy="1392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b="1" kern="1200"/>
            <a:t>Основания для включения объектов недвижимости в перечень:</a:t>
          </a:r>
          <a:endParaRPr lang="ru-RU" sz="3500" kern="1200"/>
        </a:p>
      </dsp:txBody>
      <dsp:txXfrm>
        <a:off x="67966" y="125349"/>
        <a:ext cx="8398468" cy="12563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587C9-9E1C-46D4-BD23-C2E07ECF4CA3}">
      <dsp:nvSpPr>
        <dsp:cNvPr id="0" name=""/>
        <dsp:cNvSpPr/>
      </dsp:nvSpPr>
      <dsp:spPr>
        <a:xfrm>
          <a:off x="0" y="11168"/>
          <a:ext cx="10343626" cy="1484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 dirty="0"/>
            <a:t>Схема организации процесса формирования Перечня объектов действующему Порядку определения вида фактического использования</a:t>
          </a:r>
          <a:endParaRPr lang="ru-RU" sz="2700" kern="1200" dirty="0"/>
        </a:p>
      </dsp:txBody>
      <dsp:txXfrm>
        <a:off x="72479" y="83647"/>
        <a:ext cx="10198668" cy="13397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442ECA-AA85-4214-999E-17DF87EAB7E7}">
      <dsp:nvSpPr>
        <dsp:cNvPr id="0" name=""/>
        <dsp:cNvSpPr/>
      </dsp:nvSpPr>
      <dsp:spPr>
        <a:xfrm>
          <a:off x="0" y="0"/>
          <a:ext cx="8689223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Утвержденный Перечень объектов на 2022 год</a:t>
          </a:r>
          <a:endParaRPr lang="ru-RU" sz="2800" kern="1200" dirty="0"/>
        </a:p>
      </dsp:txBody>
      <dsp:txXfrm>
        <a:off x="32784" y="32784"/>
        <a:ext cx="8623655" cy="6060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57287D-F401-4E19-97CE-2DCDE2ECBB9D}">
      <dsp:nvSpPr>
        <dsp:cNvPr id="0" name=""/>
        <dsp:cNvSpPr/>
      </dsp:nvSpPr>
      <dsp:spPr>
        <a:xfrm>
          <a:off x="116215" y="0"/>
          <a:ext cx="1711871" cy="171187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1246 объектов</a:t>
          </a:r>
        </a:p>
      </dsp:txBody>
      <dsp:txXfrm>
        <a:off x="366913" y="250698"/>
        <a:ext cx="1210475" cy="12104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C4870-3CA5-4495-AE48-6890D699B63A}">
      <dsp:nvSpPr>
        <dsp:cNvPr id="0" name=""/>
        <dsp:cNvSpPr/>
      </dsp:nvSpPr>
      <dsp:spPr>
        <a:xfrm>
          <a:off x="0" y="560190"/>
          <a:ext cx="853440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kern="1200" dirty="0"/>
            <a:t>Исключение из перечня объектов </a:t>
          </a:r>
        </a:p>
      </dsp:txBody>
      <dsp:txXfrm>
        <a:off x="48005" y="608195"/>
        <a:ext cx="8438390" cy="88737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ABAE6B-B959-4826-AB75-500C8C0F585C}">
      <dsp:nvSpPr>
        <dsp:cNvPr id="0" name=""/>
        <dsp:cNvSpPr/>
      </dsp:nvSpPr>
      <dsp:spPr>
        <a:xfrm>
          <a:off x="0" y="1994"/>
          <a:ext cx="6552155" cy="1031288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В период до утверждения Перечня объектов</a:t>
          </a:r>
        </a:p>
      </dsp:txBody>
      <dsp:txXfrm>
        <a:off x="50343" y="52337"/>
        <a:ext cx="6451469" cy="930602"/>
      </dsp:txXfrm>
    </dsp:sp>
    <dsp:sp modelId="{8606E5EB-06B4-4AC2-894A-3C6F971912D9}">
      <dsp:nvSpPr>
        <dsp:cNvPr id="0" name=""/>
        <dsp:cNvSpPr/>
      </dsp:nvSpPr>
      <dsp:spPr>
        <a:xfrm>
          <a:off x="0" y="1041696"/>
          <a:ext cx="6552155" cy="1231613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379752"/>
                <a:satOff val="-41130"/>
                <a:lumOff val="220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379752"/>
                <a:satOff val="-41130"/>
                <a:lumOff val="220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379752"/>
                <a:satOff val="-41130"/>
                <a:lumOff val="220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В соответствии с п. 30 Порядка определения вида фактического использования: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</dsp:txBody>
      <dsp:txXfrm>
        <a:off x="60122" y="1101818"/>
        <a:ext cx="6431911" cy="1111369"/>
      </dsp:txXfrm>
    </dsp:sp>
    <dsp:sp modelId="{9C36CA6F-BE3A-41F7-93D6-C5184B17330A}">
      <dsp:nvSpPr>
        <dsp:cNvPr id="0" name=""/>
        <dsp:cNvSpPr/>
      </dsp:nvSpPr>
      <dsp:spPr>
        <a:xfrm>
          <a:off x="0" y="2281723"/>
          <a:ext cx="6552155" cy="3056669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759504"/>
                <a:satOff val="-82260"/>
                <a:lumOff val="4400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759504"/>
                <a:satOff val="-82260"/>
                <a:lumOff val="4400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759504"/>
                <a:satOff val="-82260"/>
                <a:lumOff val="4400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В случае несогласия с включением или невключением соответствующих Объектов в Предварительный список объектов либо Предполагаемый список объектов, несогласия с результатами обследования правообладатель вправе до 10 ноября года, предшествующего очередному налоговому периоду, подать в ДИЗО  письменное обращение о пересмотре вида фактического использования Объекта (лично или посредством почтового отправления).</a:t>
          </a:r>
        </a:p>
      </dsp:txBody>
      <dsp:txXfrm>
        <a:off x="149214" y="2430937"/>
        <a:ext cx="6253727" cy="275824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2D05A0-BCC0-4E6B-9323-ED116DC33564}">
      <dsp:nvSpPr>
        <dsp:cNvPr id="0" name=""/>
        <dsp:cNvSpPr/>
      </dsp:nvSpPr>
      <dsp:spPr>
        <a:xfrm>
          <a:off x="0" y="80178"/>
          <a:ext cx="4642643" cy="1268206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После утверждения Перечня объектов</a:t>
          </a:r>
          <a:endParaRPr lang="ru-RU" sz="1800" kern="1200" dirty="0"/>
        </a:p>
      </dsp:txBody>
      <dsp:txXfrm>
        <a:off x="61909" y="142087"/>
        <a:ext cx="4518825" cy="1144388"/>
      </dsp:txXfrm>
    </dsp:sp>
    <dsp:sp modelId="{5433D047-AB75-4DD7-94E8-CB32C40C936A}">
      <dsp:nvSpPr>
        <dsp:cNvPr id="0" name=""/>
        <dsp:cNvSpPr/>
      </dsp:nvSpPr>
      <dsp:spPr>
        <a:xfrm>
          <a:off x="0" y="1375059"/>
          <a:ext cx="4642643" cy="1268206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379752"/>
                <a:satOff val="-41130"/>
                <a:lumOff val="220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379752"/>
                <a:satOff val="-41130"/>
                <a:lumOff val="220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379752"/>
                <a:satOff val="-41130"/>
                <a:lumOff val="220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Законодательством РФ и нормативно-правовыми актами г. Севастополя вопрос исключения из утвержденного Перечня объектов не урегулирован.</a:t>
          </a:r>
        </a:p>
      </dsp:txBody>
      <dsp:txXfrm>
        <a:off x="61909" y="1436968"/>
        <a:ext cx="4518825" cy="1144388"/>
      </dsp:txXfrm>
    </dsp:sp>
    <dsp:sp modelId="{79EBF1D7-5B5C-43C3-A202-AFEA98A1D660}">
      <dsp:nvSpPr>
        <dsp:cNvPr id="0" name=""/>
        <dsp:cNvSpPr/>
      </dsp:nvSpPr>
      <dsp:spPr>
        <a:xfrm>
          <a:off x="0" y="2695105"/>
          <a:ext cx="4642643" cy="1268206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759504"/>
                <a:satOff val="-82260"/>
                <a:lumOff val="4400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759504"/>
                <a:satOff val="-82260"/>
                <a:lumOff val="4400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759504"/>
                <a:satOff val="-82260"/>
                <a:lumOff val="4400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0" kern="1200" dirty="0"/>
            <a:t>Собственник вправе обратиться в суд с административным иском в части признания недействующим пункта Перечня объектов.</a:t>
          </a:r>
          <a:endParaRPr lang="ru-RU" sz="1800" kern="1200" dirty="0"/>
        </a:p>
      </dsp:txBody>
      <dsp:txXfrm>
        <a:off x="61909" y="2757014"/>
        <a:ext cx="4518825" cy="1144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9452-82FE-4FBF-A95A-2ACB4338BADE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D234-D9E2-4660-97C7-B9ECBC23B7F0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24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9452-82FE-4FBF-A95A-2ACB4338BADE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D234-D9E2-4660-97C7-B9ECBC23B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42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9452-82FE-4FBF-A95A-2ACB4338BADE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D234-D9E2-4660-97C7-B9ECBC23B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253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9452-82FE-4FBF-A95A-2ACB4338BADE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D234-D9E2-4660-97C7-B9ECBC23B7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1555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9452-82FE-4FBF-A95A-2ACB4338BADE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D234-D9E2-4660-97C7-B9ECBC23B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012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9452-82FE-4FBF-A95A-2ACB4338BADE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D234-D9E2-4660-97C7-B9ECBC23B7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5346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9452-82FE-4FBF-A95A-2ACB4338BADE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D234-D9E2-4660-97C7-B9ECBC23B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0325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9452-82FE-4FBF-A95A-2ACB4338BADE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D234-D9E2-4660-97C7-B9ECBC23B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22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9452-82FE-4FBF-A95A-2ACB4338BADE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D234-D9E2-4660-97C7-B9ECBC23B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44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9452-82FE-4FBF-A95A-2ACB4338BADE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D234-D9E2-4660-97C7-B9ECBC23B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664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9452-82FE-4FBF-A95A-2ACB4338BADE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D234-D9E2-4660-97C7-B9ECBC23B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71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9452-82FE-4FBF-A95A-2ACB4338BADE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D234-D9E2-4660-97C7-B9ECBC23B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08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9452-82FE-4FBF-A95A-2ACB4338BADE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D234-D9E2-4660-97C7-B9ECBC23B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127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9452-82FE-4FBF-A95A-2ACB4338BADE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D234-D9E2-4660-97C7-B9ECBC23B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58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9452-82FE-4FBF-A95A-2ACB4338BADE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D234-D9E2-4660-97C7-B9ECBC23B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15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9452-82FE-4FBF-A95A-2ACB4338BADE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D234-D9E2-4660-97C7-B9ECBC23B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59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9452-82FE-4FBF-A95A-2ACB4338BADE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D234-D9E2-4660-97C7-B9ECBC23B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238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5BD9452-82FE-4FBF-A95A-2ACB4338BADE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EFED234-D9E2-4660-97C7-B9ECBC23B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3044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diagramLayout" Target="../diagrams/layout9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diagramData" Target="../diagrams/data9.xml"/><Relationship Id="rId2" Type="http://schemas.openxmlformats.org/officeDocument/2006/relationships/diagramData" Target="../diagrams/data7.xml"/><Relationship Id="rId16" Type="http://schemas.microsoft.com/office/2007/relationships/diagramDrawing" Target="../diagrams/drawing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5" Type="http://schemas.openxmlformats.org/officeDocument/2006/relationships/diagramColors" Target="../diagrams/colors9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Relationship Id="rId14" Type="http://schemas.openxmlformats.org/officeDocument/2006/relationships/diagramQuickStyle" Target="../diagrams/quickStyle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: фигура 6">
            <a:extLst>
              <a:ext uri="{FF2B5EF4-FFF2-40B4-BE49-F238E27FC236}">
                <a16:creationId xmlns:a16="http://schemas.microsoft.com/office/drawing/2014/main" id="{E332DFCC-ED13-40DB-8D33-23EE3E8EBEFE}"/>
              </a:ext>
            </a:extLst>
          </p:cNvPr>
          <p:cNvSpPr/>
          <p:nvPr/>
        </p:nvSpPr>
        <p:spPr>
          <a:xfrm>
            <a:off x="568709" y="333904"/>
            <a:ext cx="8001000" cy="2421899"/>
          </a:xfrm>
          <a:custGeom>
            <a:avLst/>
            <a:gdLst>
              <a:gd name="connsiteX0" fmla="*/ 0 w 8001000"/>
              <a:gd name="connsiteY0" fmla="*/ 403658 h 2421899"/>
              <a:gd name="connsiteX1" fmla="*/ 403658 w 8001000"/>
              <a:gd name="connsiteY1" fmla="*/ 0 h 2421899"/>
              <a:gd name="connsiteX2" fmla="*/ 7597342 w 8001000"/>
              <a:gd name="connsiteY2" fmla="*/ 0 h 2421899"/>
              <a:gd name="connsiteX3" fmla="*/ 8001000 w 8001000"/>
              <a:gd name="connsiteY3" fmla="*/ 403658 h 2421899"/>
              <a:gd name="connsiteX4" fmla="*/ 8001000 w 8001000"/>
              <a:gd name="connsiteY4" fmla="*/ 2018241 h 2421899"/>
              <a:gd name="connsiteX5" fmla="*/ 7597342 w 8001000"/>
              <a:gd name="connsiteY5" fmla="*/ 2421899 h 2421899"/>
              <a:gd name="connsiteX6" fmla="*/ 403658 w 8001000"/>
              <a:gd name="connsiteY6" fmla="*/ 2421899 h 2421899"/>
              <a:gd name="connsiteX7" fmla="*/ 0 w 8001000"/>
              <a:gd name="connsiteY7" fmla="*/ 2018241 h 2421899"/>
              <a:gd name="connsiteX8" fmla="*/ 0 w 8001000"/>
              <a:gd name="connsiteY8" fmla="*/ 403658 h 242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01000" h="2421899">
                <a:moveTo>
                  <a:pt x="0" y="403658"/>
                </a:moveTo>
                <a:cubicBezTo>
                  <a:pt x="0" y="180724"/>
                  <a:pt x="180724" y="0"/>
                  <a:pt x="403658" y="0"/>
                </a:cubicBezTo>
                <a:lnTo>
                  <a:pt x="7597342" y="0"/>
                </a:lnTo>
                <a:cubicBezTo>
                  <a:pt x="7820276" y="0"/>
                  <a:pt x="8001000" y="180724"/>
                  <a:pt x="8001000" y="403658"/>
                </a:cubicBezTo>
                <a:lnTo>
                  <a:pt x="8001000" y="2018241"/>
                </a:lnTo>
                <a:cubicBezTo>
                  <a:pt x="8001000" y="2241175"/>
                  <a:pt x="7820276" y="2421899"/>
                  <a:pt x="7597342" y="2421899"/>
                </a:cubicBezTo>
                <a:lnTo>
                  <a:pt x="403658" y="2421899"/>
                </a:lnTo>
                <a:cubicBezTo>
                  <a:pt x="180724" y="2421899"/>
                  <a:pt x="0" y="2241175"/>
                  <a:pt x="0" y="2018241"/>
                </a:cubicBezTo>
                <a:lnTo>
                  <a:pt x="0" y="403658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677" tIns="289677" rIns="289677" bIns="289677" numCol="1" spcCol="1270" anchor="ctr" anchorCtr="0">
            <a:noAutofit/>
          </a:bodyPr>
          <a:lstStyle/>
          <a:p>
            <a:pPr marL="0" lvl="0" indent="0" algn="l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4500" b="1" kern="1200" dirty="0"/>
              <a:t>Реализация положений статьи 378.2 НК РФ по налогу на имущество </a:t>
            </a:r>
            <a:endParaRPr lang="ru-RU" sz="4500" kern="12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66D36C8-87AC-43E2-BF71-3735D78351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255" y="2887580"/>
            <a:ext cx="8001000" cy="39704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Bahnschrift SemiLight" panose="020B0502040204020203" pitchFamily="34" charset="0"/>
              </a:rPr>
              <a:t>Порядок определения вида фактического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Bahnschrift SemiLight" panose="020B0502040204020203" pitchFamily="34" charset="0"/>
              </a:rPr>
              <a:t>использования зданий (строений, сооружений) 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Bahnschrift SemiLight" panose="020B0502040204020203" pitchFamily="34" charset="0"/>
              </a:rPr>
              <a:t>и нежилых помещений для целей налогообложения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Bahnschrift SemiLight" panose="020B0502040204020203" pitchFamily="34" charset="0"/>
              </a:rPr>
              <a:t>и определения перечня объектов недвижимого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Bahnschrift SemiLight" panose="020B0502040204020203" pitchFamily="34" charset="0"/>
              </a:rPr>
              <a:t>имущества, в отношении которых налоговая база 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Bahnschrift SemiLight" panose="020B0502040204020203" pitchFamily="34" charset="0"/>
              </a:rPr>
              <a:t>определяется как кадастровая стоимость.</a:t>
            </a:r>
          </a:p>
          <a:p>
            <a:endParaRPr lang="ru-RU" dirty="0">
              <a:latin typeface="Bahnschrift SemiLight" panose="020B0502040204020203" pitchFamily="34" charset="0"/>
            </a:endParaRPr>
          </a:p>
          <a:p>
            <a:r>
              <a:rPr lang="ru-RU" sz="1800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Уполномоченным органом является</a:t>
            </a:r>
            <a:br>
              <a:rPr lang="ru-RU" sz="1800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</a:br>
            <a:r>
              <a:rPr lang="ru-RU" sz="1800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Департамент по имущественным и земельным отношениям города Севастополя</a:t>
            </a:r>
            <a:endParaRPr lang="ru-RU" dirty="0"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821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74BC1577-103C-40D3-99EE-F7EF60B8AD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1728716"/>
              </p:ext>
            </p:extLst>
          </p:nvPr>
        </p:nvGraphicFramePr>
        <p:xfrm>
          <a:off x="288759" y="4716378"/>
          <a:ext cx="9923646" cy="1691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бъект 2">
            <a:extLst>
              <a:ext uri="{FF2B5EF4-FFF2-40B4-BE49-F238E27FC236}">
                <a16:creationId xmlns:a16="http://schemas.microsoft.com/office/drawing/2014/main" id="{4A45C8E9-DFF6-4F6F-9D85-B8A1A64B3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381" y="449715"/>
            <a:ext cx="11752445" cy="4334041"/>
          </a:xfrm>
        </p:spPr>
        <p:txBody>
          <a:bodyPr>
            <a:noAutofit/>
          </a:bodyPr>
          <a:lstStyle/>
          <a:p>
            <a:pPr marL="0" indent="457200">
              <a:buFont typeface="Wingdings" panose="05000000000000000000" pitchFamily="2" charset="2"/>
              <a:buChar char="ü"/>
            </a:pPr>
            <a:r>
              <a:rPr lang="ru-RU" sz="1800" b="1" dirty="0"/>
              <a:t>Глава 30 Налогового кодекса Российской Федерации</a:t>
            </a:r>
            <a:r>
              <a:rPr lang="ru-RU" sz="1800" dirty="0"/>
              <a:t> (п.2 ст.375, ст. 378.2)</a:t>
            </a:r>
          </a:p>
          <a:p>
            <a:pPr marL="0" indent="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800" b="1" dirty="0"/>
              <a:t>Закон города Севастополя от 26 ноября 2014 года № 80-ЗС  </a:t>
            </a:r>
          </a:p>
          <a:p>
            <a:pPr marL="0" indent="457200">
              <a:buNone/>
            </a:pPr>
            <a:r>
              <a:rPr lang="ru-RU" sz="1800" dirty="0"/>
              <a:t>    «О налоге на имущество организаций»</a:t>
            </a:r>
          </a:p>
          <a:p>
            <a:pPr marL="0" indent="457200">
              <a:buFont typeface="Wingdings" panose="05000000000000000000" pitchFamily="2" charset="2"/>
              <a:buChar char="ü"/>
            </a:pPr>
            <a:r>
              <a:rPr lang="ru-RU" sz="1800" b="1" dirty="0"/>
              <a:t>Постановление Правительства Севастополя от 9 апреля 2021 г. N 150-ПП </a:t>
            </a:r>
          </a:p>
          <a:p>
            <a:pPr marL="0" indent="457200">
              <a:buNone/>
            </a:pPr>
            <a:r>
              <a:rPr lang="ru-RU" sz="1800" dirty="0"/>
              <a:t>«Об утверждении Порядка определения вида фактического использования зданий (строений, сооружений) и нежилых помещений для целей налогообложения и определения перечня объектов недвижимого имущества, в отношении которых налоговая база определяется как кадастровая стоимость» </a:t>
            </a:r>
            <a:r>
              <a:rPr lang="ru-RU" sz="1400" i="1" dirty="0"/>
              <a:t>(далее - Порядок определения вида фактического использования) </a:t>
            </a:r>
          </a:p>
          <a:p>
            <a:pPr marL="0" indent="457200">
              <a:buFont typeface="Wingdings" panose="05000000000000000000" pitchFamily="2" charset="2"/>
              <a:buChar char="ü"/>
            </a:pPr>
            <a:r>
              <a:rPr lang="ru-RU" sz="1800" b="1" dirty="0"/>
              <a:t>Приказ Департамента по имущественным и земельным отношениям города Севастополя </a:t>
            </a:r>
            <a:br>
              <a:rPr lang="ru-RU" sz="1800" b="1" dirty="0"/>
            </a:br>
            <a:r>
              <a:rPr lang="ru-RU" sz="1800" b="1" dirty="0"/>
              <a:t>от 30.11.2021 №153 </a:t>
            </a:r>
          </a:p>
          <a:p>
            <a:pPr marL="0" indent="457200">
              <a:buNone/>
            </a:pPr>
            <a:r>
              <a:rPr lang="ru-RU" sz="1800" dirty="0"/>
              <a:t>  «Об утверждении перечня объектов недвижимого имущества, указанных в подпунктах 1 и 2  </a:t>
            </a:r>
            <a:br>
              <a:rPr lang="ru-RU" sz="1800" dirty="0"/>
            </a:br>
            <a:r>
              <a:rPr lang="ru-RU" sz="1800" dirty="0"/>
              <a:t>пункта 1 378 Налогового кодекса Российской Федерации, в отношении которых налоговая база</a:t>
            </a:r>
            <a:br>
              <a:rPr lang="ru-RU" sz="1800" dirty="0"/>
            </a:br>
            <a:r>
              <a:rPr lang="ru-RU" sz="1800" dirty="0"/>
              <a:t>определяется как кадастровая стоимость» </a:t>
            </a:r>
            <a:r>
              <a:rPr lang="ru-RU" sz="1400" i="1" dirty="0"/>
              <a:t>(далее-Перечень объектов)</a:t>
            </a:r>
          </a:p>
          <a:p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470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04092664-06DF-4FB7-A33A-6FD276C6B9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6614147"/>
              </p:ext>
            </p:extLst>
          </p:nvPr>
        </p:nvGraphicFramePr>
        <p:xfrm>
          <a:off x="684211" y="3628724"/>
          <a:ext cx="9964124" cy="2365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бъект 2">
            <a:extLst>
              <a:ext uri="{FF2B5EF4-FFF2-40B4-BE49-F238E27FC236}">
                <a16:creationId xmlns:a16="http://schemas.microsoft.com/office/drawing/2014/main" id="{0E64107B-D882-4E6F-B9B8-EA3A84998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260060"/>
            <a:ext cx="10129197" cy="404100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Административно-деловые центры и торговые центры (комплексы) и помещения в них;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Офисы;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Магазины;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Объекты общественного питания;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Объекты бытового обслуживания.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8188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2E007704-65DB-4094-B669-A384D6FA78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4247979"/>
              </p:ext>
            </p:extLst>
          </p:nvPr>
        </p:nvGraphicFramePr>
        <p:xfrm>
          <a:off x="684212" y="4487332"/>
          <a:ext cx="8534400" cy="1507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бъект 4">
            <a:extLst>
              <a:ext uri="{FF2B5EF4-FFF2-40B4-BE49-F238E27FC236}">
                <a16:creationId xmlns:a16="http://schemas.microsoft.com/office/drawing/2014/main" id="{93A32F6C-4935-46DA-B728-DF2E9A74E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524562" cy="3615267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b="1" dirty="0">
                <a:latin typeface="Bahnschrift SemiLight" panose="020B0502040204020203" pitchFamily="34" charset="0"/>
              </a:rPr>
              <a:t>Назначение и наименование объектов недвижимости </a:t>
            </a:r>
            <a:r>
              <a:rPr lang="ru-RU" sz="2400" dirty="0">
                <a:latin typeface="Bahnschrift SemiLight" panose="020B0502040204020203" pitchFamily="34" charset="0"/>
              </a:rPr>
              <a:t>по данным ГГРН;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dirty="0">
                <a:latin typeface="Bahnschrift SemiLight" panose="020B0502040204020203" pitchFamily="34" charset="0"/>
              </a:rPr>
              <a:t>Разрешенное использование земельных участков, на которых расположены включаемые в Перечень объекты недвижимости</a:t>
            </a:r>
            <a:r>
              <a:rPr lang="ru-RU" sz="2400" dirty="0">
                <a:latin typeface="Bahnschrift SemiLight" panose="020B0502040204020203" pitchFamily="34" charset="0"/>
              </a:rPr>
              <a:t>, по данным ЕГРН;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dirty="0">
                <a:latin typeface="Bahnschrift SemiLight" panose="020B0502040204020203" pitchFamily="34" charset="0"/>
              </a:rPr>
              <a:t>Назначение объектов недвижимости </a:t>
            </a:r>
            <a:r>
              <a:rPr lang="ru-RU" sz="2400" dirty="0">
                <a:latin typeface="Bahnschrift SemiLight" panose="020B0502040204020203" pitchFamily="34" charset="0"/>
              </a:rPr>
              <a:t>согласно документам технического учета (инвентаризации);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dirty="0">
                <a:latin typeface="Bahnschrift SemiLight" panose="020B0502040204020203" pitchFamily="34" charset="0"/>
              </a:rPr>
              <a:t>Фактическое использование объектов </a:t>
            </a:r>
            <a:r>
              <a:rPr lang="ru-RU" sz="2400" dirty="0">
                <a:latin typeface="Bahnschrift SemiLight" panose="020B0502040204020203" pitchFamily="34" charset="0"/>
              </a:rPr>
              <a:t>недвижимости в целях размещения офисов, торговых объектов, объектов общественного питания и бытового обслуживания.</a:t>
            </a:r>
          </a:p>
        </p:txBody>
      </p:sp>
    </p:spTree>
    <p:extLst>
      <p:ext uri="{BB962C8B-B14F-4D97-AF65-F5344CB8AC3E}">
        <p14:creationId xmlns:p14="http://schemas.microsoft.com/office/powerpoint/2010/main" val="2646815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7C23BB0-DDC9-45BE-9584-B5BA302BB6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873518"/>
              </p:ext>
            </p:extLst>
          </p:nvPr>
        </p:nvGraphicFramePr>
        <p:xfrm>
          <a:off x="947954" y="295959"/>
          <a:ext cx="10226182" cy="4709289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5113091">
                  <a:extLst>
                    <a:ext uri="{9D8B030D-6E8A-4147-A177-3AD203B41FA5}">
                      <a16:colId xmlns:a16="http://schemas.microsoft.com/office/drawing/2014/main" val="571398842"/>
                    </a:ext>
                  </a:extLst>
                </a:gridCol>
                <a:gridCol w="5113091">
                  <a:extLst>
                    <a:ext uri="{9D8B030D-6E8A-4147-A177-3AD203B41FA5}">
                      <a16:colId xmlns:a16="http://schemas.microsoft.com/office/drawing/2014/main" val="3439572515"/>
                    </a:ext>
                  </a:extLst>
                </a:gridCol>
              </a:tblGrid>
              <a:tr h="8919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Предварительный список Объектов для включения в Перечень на основании информации о виде разрешенного использования земельных участков, назначении или наименовании объектов недвижимости</a:t>
                      </a:r>
                      <a:endParaRPr lang="ru-RU" sz="1400" dirty="0">
                        <a:effectLst/>
                        <a:latin typeface="Bahnschrift SemiLigh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18" marR="3901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Список Объектов по виду фактического использования объектов недвижимости (Предполагаемый список объектов)</a:t>
                      </a:r>
                      <a:endParaRPr lang="ru-RU" sz="1400" dirty="0">
                        <a:effectLst/>
                        <a:latin typeface="Bahnschrift SemiLigh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18" marR="39018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1067795"/>
                  </a:ext>
                </a:extLst>
              </a:tr>
              <a:tr h="1396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п.6 Порядка</a:t>
                      </a:r>
                    </a:p>
                  </a:txBody>
                  <a:tcPr marL="39018" marR="3901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п.12 Порядка</a:t>
                      </a:r>
                    </a:p>
                  </a:txBody>
                  <a:tcPr marL="39018" marR="39018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0949407"/>
                  </a:ext>
                </a:extLst>
              </a:tr>
              <a:tr h="1396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до 10 октября</a:t>
                      </a:r>
                    </a:p>
                  </a:txBody>
                  <a:tcPr marL="39018" marR="3901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до 10 октября</a:t>
                      </a:r>
                    </a:p>
                  </a:txBody>
                  <a:tcPr marL="39018" marR="39018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5120241"/>
                  </a:ext>
                </a:extLst>
              </a:tr>
              <a:tr h="1396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без обследования (п.7 Порядка)</a:t>
                      </a:r>
                    </a:p>
                  </a:txBody>
                  <a:tcPr marL="39018" marR="3901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обследование (п.10 и п.14 Порядка)</a:t>
                      </a:r>
                    </a:p>
                  </a:txBody>
                  <a:tcPr marL="39018" marR="39018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526328"/>
                  </a:ext>
                </a:extLst>
              </a:tr>
              <a:tr h="50728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не позднее 10 октября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их размещение на официальном сайте Правительства Севастополя в информационно-телекоммуникационной сети "Интернет" (п.11 и п.13 Порядка)</a:t>
                      </a:r>
                      <a:endParaRPr lang="ru-RU" sz="1400" dirty="0">
                        <a:effectLst/>
                        <a:latin typeface="Bahnschrift SemiLigh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18" marR="39018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086550"/>
                  </a:ext>
                </a:extLst>
              </a:tr>
              <a:tr h="35673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до 10 ноября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прием обращений о пересмотре вида фактического использования Объекта (п.30 Порядка)</a:t>
                      </a:r>
                      <a:endParaRPr lang="ru-RU" sz="1400" dirty="0">
                        <a:effectLst/>
                        <a:latin typeface="Bahnschrift SemiLigh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18" marR="39018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265699"/>
                  </a:ext>
                </a:extLst>
              </a:tr>
              <a:tr h="50728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не позднее 1 декабря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 утверждение Перечня приказом ДИЗО и размещение его на официальном сайте Правительства Севастополя в информационно-телекоммуникационной сети "Интернет"</a:t>
                      </a:r>
                      <a:endParaRPr lang="ru-RU" sz="1400" dirty="0">
                        <a:effectLst/>
                        <a:latin typeface="Bahnschrift SemiLigh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18" marR="39018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832421"/>
                  </a:ext>
                </a:extLst>
              </a:tr>
              <a:tr h="57429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не позднее 30 декабря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направление утвержденного Перечня в утвержденной УФНС РФ электронной форме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в УФНС России по г. Севастополю.</a:t>
                      </a:r>
                      <a:endParaRPr lang="ru-RU" sz="1400" dirty="0">
                        <a:effectLst/>
                        <a:latin typeface="Bahnschrift SemiLigh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18" marR="39018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916951"/>
                  </a:ext>
                </a:extLst>
              </a:tr>
            </a:tbl>
          </a:graphicData>
        </a:graphic>
      </p:graphicFrame>
      <p:graphicFrame>
        <p:nvGraphicFramePr>
          <p:cNvPr id="10" name="Схема 9">
            <a:extLst>
              <a:ext uri="{FF2B5EF4-FFF2-40B4-BE49-F238E27FC236}">
                <a16:creationId xmlns:a16="http://schemas.microsoft.com/office/drawing/2014/main" id="{40A5FC00-C8B6-4DAF-92B9-97B9F383A1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8785039"/>
              </p:ext>
            </p:extLst>
          </p:nvPr>
        </p:nvGraphicFramePr>
        <p:xfrm>
          <a:off x="830510" y="5196928"/>
          <a:ext cx="10343626" cy="1507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410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>
            <a:extLst>
              <a:ext uri="{FF2B5EF4-FFF2-40B4-BE49-F238E27FC236}">
                <a16:creationId xmlns:a16="http://schemas.microsoft.com/office/drawing/2014/main" id="{F2100BA6-8E14-4825-8E66-68E00DA778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9810072"/>
              </p:ext>
            </p:extLst>
          </p:nvPr>
        </p:nvGraphicFramePr>
        <p:xfrm>
          <a:off x="529388" y="4889634"/>
          <a:ext cx="8689223" cy="1104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B5309F60-1294-4D11-BE9F-814563D391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9800075"/>
              </p:ext>
            </p:extLst>
          </p:nvPr>
        </p:nvGraphicFramePr>
        <p:xfrm>
          <a:off x="9933272" y="1036867"/>
          <a:ext cx="1944303" cy="1711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E9B5BCE-74D7-4C5B-97B0-2244CA6D448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436" y="136432"/>
            <a:ext cx="9455304" cy="444446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6406854-2A50-4B5C-9A32-DC624E1EB8ED}"/>
              </a:ext>
            </a:extLst>
          </p:cNvPr>
          <p:cNvSpPr txBox="1"/>
          <p:nvPr/>
        </p:nvSpPr>
        <p:spPr>
          <a:xfrm>
            <a:off x="6096000" y="5733265"/>
            <a:ext cx="610241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https://dizo.sev.gov.ru/inspektsiya-po-kontrolyu-za-ispolzovaniem-obektov-nedvizhimosti-dizo/kontrolnaya-deyatelnost/</a:t>
            </a:r>
          </a:p>
        </p:txBody>
      </p:sp>
    </p:spTree>
    <p:extLst>
      <p:ext uri="{BB962C8B-B14F-4D97-AF65-F5344CB8AC3E}">
        <p14:creationId xmlns:p14="http://schemas.microsoft.com/office/powerpoint/2010/main" val="2208459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id="{0445C4AA-8851-4E38-93C6-63B77F2909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7582314"/>
              </p:ext>
            </p:extLst>
          </p:nvPr>
        </p:nvGraphicFramePr>
        <p:xfrm>
          <a:off x="3456288" y="5178037"/>
          <a:ext cx="8534400" cy="1543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913D1A73-370B-4D8E-A792-6682837DB6F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12508031"/>
              </p:ext>
            </p:extLst>
          </p:nvPr>
        </p:nvGraphicFramePr>
        <p:xfrm>
          <a:off x="519764" y="348143"/>
          <a:ext cx="6552155" cy="5340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906EF989-3115-4224-AEC2-2C6D9780D45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26172006"/>
              </p:ext>
            </p:extLst>
          </p:nvPr>
        </p:nvGraphicFramePr>
        <p:xfrm>
          <a:off x="7163463" y="348143"/>
          <a:ext cx="4642643" cy="4018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630160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D5B4BD-0572-4B25-ACAE-4F826C4C9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67479770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Calibri Light/Constantia">
      <a:majorFont>
        <a:latin typeface="Calibri Light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279</TotalTime>
  <Words>641</Words>
  <Application>Microsoft Office PowerPoint</Application>
  <PresentationFormat>Широкоэкранный</PresentationFormat>
  <Paragraphs>59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Bahnschrift SemiLight</vt:lpstr>
      <vt:lpstr>Calibri Light</vt:lpstr>
      <vt:lpstr>Constantia</vt:lpstr>
      <vt:lpstr>Times New Roman CYR</vt:lpstr>
      <vt:lpstr>Wingdings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ПОЛНОМОЧИЙ В СООТВЕТСТВИИ СО СТАТЬЕЙ 378.2 НК РФ</dc:title>
  <dc:creator>Пользователь</dc:creator>
  <cp:lastModifiedBy>Пользователь</cp:lastModifiedBy>
  <cp:revision>15</cp:revision>
  <dcterms:created xsi:type="dcterms:W3CDTF">2021-01-18T11:43:05Z</dcterms:created>
  <dcterms:modified xsi:type="dcterms:W3CDTF">2022-02-04T13:20:03Z</dcterms:modified>
</cp:coreProperties>
</file>